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0" r:id="rId3"/>
    <p:sldId id="313" r:id="rId4"/>
    <p:sldId id="301" r:id="rId5"/>
    <p:sldId id="284" r:id="rId6"/>
    <p:sldId id="285" r:id="rId7"/>
    <p:sldId id="287" r:id="rId8"/>
    <p:sldId id="288" r:id="rId9"/>
    <p:sldId id="300" r:id="rId10"/>
    <p:sldId id="289" r:id="rId11"/>
    <p:sldId id="291" r:id="rId12"/>
    <p:sldId id="290" r:id="rId13"/>
    <p:sldId id="295" r:id="rId14"/>
    <p:sldId id="296" r:id="rId15"/>
    <p:sldId id="299" r:id="rId16"/>
    <p:sldId id="297" r:id="rId17"/>
    <p:sldId id="298" r:id="rId18"/>
    <p:sldId id="274" r:id="rId19"/>
    <p:sldId id="303" r:id="rId20"/>
    <p:sldId id="304" r:id="rId21"/>
    <p:sldId id="305" r:id="rId22"/>
    <p:sldId id="294" r:id="rId23"/>
    <p:sldId id="30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5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272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74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167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tiff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14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.tiff"/><Relationship Id="rId7" Type="http://schemas.openxmlformats.org/officeDocument/2006/relationships/image" Target="../media/image1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02319" y="2120740"/>
            <a:ext cx="4987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Probability models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40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Geometric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862558"/>
            <a:ext cx="32885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Geometric probability model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776549" y="1542585"/>
            <a:ext cx="8636178" cy="4547050"/>
            <a:chOff x="1776549" y="1542585"/>
            <a:chExt cx="8636178" cy="45470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6"/>
            <a:srcRect l="1909" r="1939"/>
            <a:stretch/>
          </p:blipFill>
          <p:spPr>
            <a:xfrm>
              <a:off x="1776549" y="1542585"/>
              <a:ext cx="8636178" cy="275789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/>
            <a:srcRect l="3661" r="941"/>
            <a:stretch/>
          </p:blipFill>
          <p:spPr>
            <a:xfrm>
              <a:off x="1776549" y="4300485"/>
              <a:ext cx="8551817" cy="178915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379BCE-8921-374E-BA97-8A605732F031}"/>
              </a:ext>
            </a:extLst>
          </p:cNvPr>
          <p:cNvGrpSpPr/>
          <p:nvPr/>
        </p:nvGrpSpPr>
        <p:grpSpPr>
          <a:xfrm>
            <a:off x="6618420" y="307439"/>
            <a:ext cx="4643495" cy="1110237"/>
            <a:chOff x="5947362" y="304324"/>
            <a:chExt cx="4643495" cy="11102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DEBF2F-CC51-204A-99C7-3BAE7B86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0158" y="310555"/>
              <a:ext cx="4220699" cy="110400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EAE210-0C6C-674C-9783-94CE041A2544}"/>
                </a:ext>
              </a:extLst>
            </p:cNvPr>
            <p:cNvSpPr txBox="1"/>
            <p:nvPr/>
          </p:nvSpPr>
          <p:spPr>
            <a:xfrm>
              <a:off x="5947362" y="304324"/>
              <a:ext cx="494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참고</a:t>
              </a:r>
              <a:r>
                <a:rPr kumimoji="1" lang="en-US" altLang="ko-KR" sz="1200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</a:t>
              </a:r>
              <a:endParaRPr kumimoji="1" lang="ko-KR" altLang="en-US" sz="12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18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36286" y="862558"/>
                <a:ext cx="10253769" cy="5104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“Suppose you bought 5 boxes of snack, and what is the probability that you get exactly two             cards?”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Still Bernoulli trials, but different question: “the number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successes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5 trials”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1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Two parameters are needed to define the binomial model, </a:t>
                </a:r>
                <a:r>
                  <a:rPr lang="en-US" altLang="ko-KR" dirty="0" err="1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Binom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number of trials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probability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success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2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2 successes in 5 trials means, 2 successes and 3 failures,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(0.1)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x (0.9)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3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Many combinations of 2 successes and 3 failures: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</m:t>
                    </m:r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𝑘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: ”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choose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”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</m:t>
                    </m:r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𝑘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!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862558"/>
                <a:ext cx="10253769" cy="5104411"/>
              </a:xfrm>
              <a:prstGeom prst="rect">
                <a:avLst/>
              </a:prstGeom>
              <a:blipFill rotWithShape="0">
                <a:blip r:embed="rId6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2371" y="587211"/>
            <a:ext cx="511018" cy="71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3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862558"/>
            <a:ext cx="1025376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“Suppose you bought 5 boxes of snack, and what is the probability that you get exactly two             cards?”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2371" y="587211"/>
            <a:ext cx="511018" cy="7133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5412" y="1573522"/>
            <a:ext cx="7596959" cy="3158108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1136286" y="4816251"/>
            <a:ext cx="478291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(#success = 2) = 10 x (0.1)</a:t>
            </a:r>
            <a:r>
              <a:rPr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x (0.9)</a:t>
            </a:r>
            <a:r>
              <a:rPr lang="en-US" altLang="ko-KR" b="1" baseline="30000" dirty="0">
                <a:latin typeface="Seravek Light" charset="0"/>
                <a:ea typeface="Seravek Light" charset="0"/>
                <a:cs typeface="Seravek Light" charset="0"/>
              </a:rPr>
              <a:t>3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=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0.0729</a:t>
            </a:r>
          </a:p>
        </p:txBody>
      </p:sp>
    </p:spTree>
    <p:extLst>
      <p:ext uri="{BB962C8B-B14F-4D97-AF65-F5344CB8AC3E}">
        <p14:creationId xmlns:p14="http://schemas.microsoft.com/office/powerpoint/2010/main" val="1577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862558"/>
            <a:ext cx="376436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Plot for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Binom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 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), where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40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537" y="1514819"/>
            <a:ext cx="4750022" cy="37712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456" y="854239"/>
            <a:ext cx="4989527" cy="52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862558"/>
            <a:ext cx="433528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Cumulative probability density function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404" y="1554211"/>
            <a:ext cx="5356540" cy="42108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677" y="1776548"/>
            <a:ext cx="4124421" cy="33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1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862558"/>
            <a:ext cx="404347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binopdf.m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binocdf.m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in MATLAB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binom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in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scipy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515"/>
          <a:stretch/>
        </p:blipFill>
        <p:spPr>
          <a:xfrm>
            <a:off x="1806575" y="2124302"/>
            <a:ext cx="857885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3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b="48261"/>
          <a:stretch/>
        </p:blipFill>
        <p:spPr>
          <a:xfrm>
            <a:off x="1218935" y="865667"/>
            <a:ext cx="9826252" cy="46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t="51836"/>
          <a:stretch/>
        </p:blipFill>
        <p:spPr>
          <a:xfrm>
            <a:off x="1218935" y="1376232"/>
            <a:ext cx="9826252" cy="43094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b="94294"/>
          <a:stretch/>
        </p:blipFill>
        <p:spPr>
          <a:xfrm>
            <a:off x="1218935" y="865667"/>
            <a:ext cx="9826252" cy="5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0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787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Approximating the binomial with a normal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787037" y="1132263"/>
            <a:ext cx="376436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Plot for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Binom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 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), where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40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37" y="1775322"/>
            <a:ext cx="4750022" cy="3771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텍스트 상자 24"/>
              <p:cNvSpPr txBox="1"/>
              <p:nvPr/>
            </p:nvSpPr>
            <p:spPr>
              <a:xfrm>
                <a:off x="5794913" y="1959559"/>
                <a:ext cx="6046567" cy="2261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Some of them look exactly like the normal distribution.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Usually, when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𝑛𝑝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≥10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𝑛𝑞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≥10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binomial model is approximately Normal, which can simplify the calculation of the probability.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25" name="텍스트 상자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913" y="1959559"/>
                <a:ext cx="6046567" cy="2261004"/>
              </a:xfrm>
              <a:prstGeom prst="rect">
                <a:avLst/>
              </a:prstGeom>
              <a:blipFill>
                <a:blip r:embed="rId7"/>
                <a:stretch>
                  <a:fillRect l="-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ADF5A-B6DC-7343-83E6-127113FB6F47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03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3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Poisson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945911" y="943377"/>
            <a:ext cx="9878299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rare events occur together or in clusters, people often want to know if that happened just by chance or whether something else is going on.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Binomial probability could be difficult to calculate in when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is too big (you should calculate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!, for example).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Simeon Denis Poisson (French mathematician) derived his model to approximate the Binomial model when the probability of a success,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is very small and the number of trials,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is very large.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900" dirty="0">
              <a:latin typeface="Seravek Light" charset="0"/>
              <a:ea typeface="Cambria Math" charset="0"/>
              <a:cs typeface="Cambria Math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22" y="3784148"/>
            <a:ext cx="6769264" cy="29964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7883613" y="3916499"/>
                <a:ext cx="3821317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To use the Poisson model to approximate the Binomial, we need to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ko-KR" b="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𝑛𝑝</m:t>
                    </m:r>
                  </m:oMath>
                </a14:m>
                <a:endParaRPr lang="en-US" altLang="ko-KR" sz="900" dirty="0">
                  <a:solidFill>
                    <a:srgbClr val="C00000"/>
                  </a:solidFill>
                  <a:latin typeface="Seravek Light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613" y="3916499"/>
                <a:ext cx="3821317" cy="1421928"/>
              </a:xfrm>
              <a:prstGeom prst="rect">
                <a:avLst/>
              </a:prstGeom>
              <a:blipFill rotWithShape="0">
                <a:blip r:embed="rId7"/>
                <a:stretch>
                  <a:fillRect l="-957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4258FF-4B28-944B-8BD7-9DF3864BB0B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3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3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879451"/>
                <a:ext cx="9752089" cy="5838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16: Random variables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Discrete vs. continuous random variables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Expected values (mean): 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Here,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probability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conveys the information about population assuming a large number of repeats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Spread: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Cambria Math" charset="0"/>
                    <a:cs typeface="Cambria Math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Cambria Math" charset="0"/>
                    <a:cs typeface="Cambria Math" charset="0"/>
                  </a:rPr>
                  <a:t>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𝑎𝐸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Cambria Math" charset="0"/>
                    <a:cs typeface="Cambria Math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𝑋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𝑌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𝜈</m:t>
                            </m:r>
                          </m:e>
                        </m:d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±2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𝐶𝑜𝑟𝑟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𝐶𝑜𝑣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879451"/>
                <a:ext cx="9752089" cy="5838714"/>
              </a:xfrm>
              <a:prstGeom prst="rect">
                <a:avLst/>
              </a:prstGeom>
              <a:blipFill rotWithShape="0">
                <a:blip r:embed="rId7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98" y="1864659"/>
            <a:ext cx="2290085" cy="3861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4947" y="2749077"/>
            <a:ext cx="3448546" cy="78342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28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58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Uniform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4773093" y="1381264"/>
                <a:ext cx="7310882" cy="4707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Probability model for the continuous uniform random variable: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d>
                      <m:dPr>
                        <m:begChr m:val="{"/>
                        <m:endChr m:val=""/>
                        <m:ctrlPr>
                          <a:rPr lang="mr-IN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mr-IN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𝑖𝑓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0      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ko-KR" b="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values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c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c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both within the interval [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b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]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𝑐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12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093" y="1381264"/>
                <a:ext cx="7310882" cy="4707892"/>
              </a:xfrm>
              <a:prstGeom prst="rect">
                <a:avLst/>
              </a:prstGeom>
              <a:blipFill rotWithShape="0">
                <a:blip r:embed="rId6"/>
                <a:stretch>
                  <a:fillRect l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85" y="1381264"/>
            <a:ext cx="3349248" cy="23928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C0494B-09D1-784A-9D27-9E32EB0B23E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93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Exponential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1355522" y="1072654"/>
                <a:ext cx="9834447" cy="270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The Poisson model is a good model for the arrival, or occurrence, of events. 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E.g., we can use the Poisson model to model the probability of x visits to our website within the next minute. 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 the exponential model with parameter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can be used to model the time between the events. 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22" y="1072654"/>
                <a:ext cx="9834447" cy="2704202"/>
              </a:xfrm>
              <a:prstGeom prst="rect">
                <a:avLst/>
              </a:prstGeom>
              <a:blipFill>
                <a:blip r:embed="rId6"/>
                <a:stretch>
                  <a:fillRect l="-387" r="-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412" y="2952838"/>
            <a:ext cx="3833698" cy="4995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765" y="2807896"/>
            <a:ext cx="4091940" cy="32771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3342" y="4448990"/>
            <a:ext cx="3416300" cy="50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3342" y="5172196"/>
            <a:ext cx="6146800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355522" y="3786990"/>
                <a:ext cx="9834447" cy="492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Mean and standard deviation of the exponential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1/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22" y="3786990"/>
                <a:ext cx="9834447" cy="492892"/>
              </a:xfrm>
              <a:prstGeom prst="rect">
                <a:avLst/>
              </a:prstGeom>
              <a:blipFill>
                <a:blip r:embed="rId11"/>
                <a:stretch>
                  <a:fillRect l="-387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8FD911-8D88-004C-BA94-7EB68524462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9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6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 I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879451"/>
                <a:ext cx="8632326" cy="36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17: Probability models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Bernoulli trials: two possible outcomes with probability, independent trials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Geometric model: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how many trials do we need to get a specific outcome?</a:t>
                </a: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𝑞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den>
                    </m:f>
                    <m:r>
                      <a:rPr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Binomial model: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Among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trials, what is the probability of getting a specific outcome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x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times?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</m:t>
                    </m:r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𝑥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𝑞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𝑛𝑝</m:t>
                    </m:r>
                    <m:r>
                      <a:rPr lang="en-US" altLang="ko-KR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𝑛𝑝𝑞</m:t>
                        </m:r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8632326" cy="3617657"/>
              </a:xfrm>
              <a:prstGeom prst="rect">
                <a:avLst/>
              </a:prstGeom>
              <a:blipFill>
                <a:blip r:embed="rId6"/>
                <a:stretch>
                  <a:fillRect l="-587" r="-734" b="-10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2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21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latin typeface="Seravek" charset="0"/>
                <a:ea typeface="Seravek" charset="0"/>
                <a:cs typeface="Seravek" charset="0"/>
              </a:rPr>
              <a:t>Key Points II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879451"/>
                <a:ext cx="9739033" cy="5395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17: Probability models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𝑛𝑝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≥10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𝑛𝑞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≥10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binomial model is approximately Normal.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Poisson model: when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very small 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very large. 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sup>
                        </m:sSup>
                        <m:sSup>
                          <m:sSupPr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mr-IN" altLang="ko-K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!</m:t>
                        </m:r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ko-KR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for approximating binomial,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𝑛𝑝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Uniform model: 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𝑐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𝑎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12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Exponential model: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num>
                      <m:den>
                        <m:r>
                          <a:rPr lang="mr-IN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879451"/>
                <a:ext cx="9739033" cy="5395131"/>
              </a:xfrm>
              <a:prstGeom prst="rect">
                <a:avLst/>
              </a:prstGeom>
              <a:blipFill>
                <a:blip r:embed="rId6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 |  101718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74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078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Probability models for continuous random variables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987" y="1022422"/>
            <a:ext cx="3396345" cy="1653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4733598" y="912729"/>
                <a:ext cx="658754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a continuous random variable,</a:t>
                </a:r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 the probability is defined as the area under the curve over an interval.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There is no area for a point, thus</a:t>
                </a:r>
                <a:r>
                  <a:rPr lang="en-US" altLang="ko-KR" i="1" dirty="0">
                    <a:latin typeface="Cambria Math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</m:t>
                    </m:r>
                  </m:oMath>
                </a14:m>
                <a:endParaRPr lang="en-US" altLang="ko-KR" b="0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ko-KR" b="0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>
                    <a:latin typeface="Cambria Math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cumulative probability</a:t>
                </a:r>
                <a:endParaRPr lang="en-US" altLang="ko-KR" sz="1600" dirty="0">
                  <a:latin typeface="Cambria Math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598" y="912729"/>
                <a:ext cx="6587545" cy="2308324"/>
              </a:xfrm>
              <a:prstGeom prst="rect">
                <a:avLst/>
              </a:prstGeom>
              <a:blipFill>
                <a:blip r:embed="rId8"/>
                <a:stretch>
                  <a:fillRect l="-577" b="-10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640" y="2816848"/>
            <a:ext cx="3039293" cy="16310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936" y="4528459"/>
            <a:ext cx="3086998" cy="169061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6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6683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Multiple probability models for random variables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88587" y="1088105"/>
            <a:ext cx="9905511" cy="3896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 is just one model among many. 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this chapter, we will go over the following models:</a:t>
            </a:r>
          </a:p>
          <a:p>
            <a:pPr marL="7715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Geometric model</a:t>
            </a:r>
          </a:p>
          <a:p>
            <a:pPr marL="7715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Binomial model</a:t>
            </a:r>
          </a:p>
          <a:p>
            <a:pPr marL="7715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Poisson model</a:t>
            </a:r>
          </a:p>
          <a:p>
            <a:pPr marL="7715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Uniform model </a:t>
            </a:r>
          </a:p>
          <a:p>
            <a:pPr marL="7715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Exponential models</a:t>
            </a:r>
            <a:endParaRPr lang="en-US" altLang="ko-KR" dirty="0">
              <a:latin typeface="Cambria Math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435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Bernoulli Trials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745203"/>
            <a:ext cx="6488315" cy="5656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a snack box: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Success rate = 10%, the probability of success,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0.10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possible outcomes (success vs. failure)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Trials (purchasing snack boxes) are independent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Other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Bernoulli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trials: tossing a coin, shooting free throws, etc.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4041955" y="3765990"/>
            <a:ext cx="5982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10%</a:t>
            </a:r>
          </a:p>
        </p:txBody>
      </p:sp>
      <p:sp>
        <p:nvSpPr>
          <p:cNvPr id="19" name="텍스트 상자 18"/>
          <p:cNvSpPr txBox="1"/>
          <p:nvPr/>
        </p:nvSpPr>
        <p:spPr>
          <a:xfrm>
            <a:off x="6555288" y="3765990"/>
            <a:ext cx="6431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40%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366071" y="1007513"/>
            <a:ext cx="6920877" cy="2761707"/>
            <a:chOff x="3366071" y="1007513"/>
            <a:chExt cx="6920877" cy="276170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6071" y="1007513"/>
              <a:ext cx="1978415" cy="276170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5057" y="1007514"/>
              <a:ext cx="1978415" cy="276170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4043" y="1007513"/>
              <a:ext cx="1982905" cy="2761706"/>
            </a:xfrm>
            <a:prstGeom prst="rect">
              <a:avLst/>
            </a:prstGeom>
          </p:spPr>
        </p:pic>
      </p:grpSp>
      <p:sp>
        <p:nvSpPr>
          <p:cNvPr id="20" name="텍스트 상자 19"/>
          <p:cNvSpPr txBox="1"/>
          <p:nvPr/>
        </p:nvSpPr>
        <p:spPr>
          <a:xfrm>
            <a:off x="9085100" y="3765990"/>
            <a:ext cx="6431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50%</a:t>
            </a:r>
          </a:p>
        </p:txBody>
      </p:sp>
      <p:grpSp>
        <p:nvGrpSpPr>
          <p:cNvPr id="28" name="그룹 27"/>
          <p:cNvGrpSpPr>
            <a:grpSpLocks noChangeAspect="1"/>
          </p:cNvGrpSpPr>
          <p:nvPr/>
        </p:nvGrpSpPr>
        <p:grpSpPr>
          <a:xfrm>
            <a:off x="3257008" y="401245"/>
            <a:ext cx="2194560" cy="3900276"/>
            <a:chOff x="2542903" y="1161525"/>
            <a:chExt cx="2194560" cy="3900276"/>
          </a:xfrm>
        </p:grpSpPr>
        <p:sp>
          <p:nvSpPr>
            <p:cNvPr id="24" name="직사각형 23"/>
            <p:cNvSpPr/>
            <p:nvPr/>
          </p:nvSpPr>
          <p:spPr>
            <a:xfrm>
              <a:off x="2542903" y="1628503"/>
              <a:ext cx="2194560" cy="343329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3803297" y="1161525"/>
              <a:ext cx="849271" cy="448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600" b="1" dirty="0">
                  <a:solidFill>
                    <a:schemeClr val="accent2">
                      <a:lumMod val="7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Success</a:t>
              </a:r>
            </a:p>
          </p:txBody>
        </p:sp>
      </p:grpSp>
      <p:grpSp>
        <p:nvGrpSpPr>
          <p:cNvPr id="29" name="그룹 28"/>
          <p:cNvGrpSpPr>
            <a:grpSpLocks noChangeAspect="1"/>
          </p:cNvGrpSpPr>
          <p:nvPr/>
        </p:nvGrpSpPr>
        <p:grpSpPr>
          <a:xfrm>
            <a:off x="5712825" y="405452"/>
            <a:ext cx="4720046" cy="3896022"/>
            <a:chOff x="4998720" y="1165732"/>
            <a:chExt cx="4720046" cy="3896022"/>
          </a:xfrm>
        </p:grpSpPr>
        <p:sp>
          <p:nvSpPr>
            <p:cNvPr id="26" name="직사각형 25"/>
            <p:cNvSpPr/>
            <p:nvPr/>
          </p:nvSpPr>
          <p:spPr>
            <a:xfrm>
              <a:off x="4998720" y="1628456"/>
              <a:ext cx="4720046" cy="343329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텍스트 상자 26"/>
            <p:cNvSpPr txBox="1"/>
            <p:nvPr/>
          </p:nvSpPr>
          <p:spPr>
            <a:xfrm>
              <a:off x="8881934" y="1165732"/>
              <a:ext cx="761875" cy="448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Failure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6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83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Geometric (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등비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,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 </a:t>
            </a:r>
            <a:r>
              <a:rPr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等比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)</a:t>
            </a:r>
            <a:r>
              <a:rPr lang="ko-KR" altLang="en-US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862558"/>
            <a:ext cx="7021089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“How many snack boxes we will need to open to find the               card?”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(#box=1) = 0.1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(#box=2) = (0.9) x (0.1)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(#box = 5) = (0.9)</a:t>
            </a:r>
            <a:r>
              <a:rPr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4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x (0.1)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011" y="603193"/>
            <a:ext cx="511018" cy="7133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7969" y="2914569"/>
            <a:ext cx="5250812" cy="21784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535" y="5352370"/>
            <a:ext cx="5267246" cy="187114"/>
          </a:xfrm>
          <a:prstGeom prst="rect">
            <a:avLst/>
          </a:prstGeom>
        </p:spPr>
      </p:pic>
      <p:sp>
        <p:nvSpPr>
          <p:cNvPr id="33" name="텍스트 상자 32"/>
          <p:cNvSpPr txBox="1"/>
          <p:nvPr/>
        </p:nvSpPr>
        <p:spPr>
          <a:xfrm>
            <a:off x="5665773" y="5575881"/>
            <a:ext cx="245721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(#box)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= 10 = 1/0.1 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cxnSp>
        <p:nvCxnSpPr>
          <p:cNvPr id="36" name="직선 연결선[R] 35"/>
          <p:cNvCxnSpPr/>
          <p:nvPr/>
        </p:nvCxnSpPr>
        <p:spPr>
          <a:xfrm>
            <a:off x="7955280" y="5047285"/>
            <a:ext cx="104013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1665CEE-D0F1-2A47-BE29-25A9DBDCC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36" y="2891551"/>
            <a:ext cx="3867659" cy="30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40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Geometric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862558"/>
            <a:ext cx="4250331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Geometric probability model, </a:t>
            </a:r>
            <a:r>
              <a:rPr lang="en-US" altLang="ko-KR" dirty="0" err="1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Geom</a:t>
            </a:r>
            <a:r>
              <a:rPr lang="en-US" altLang="ko-KR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562" y="1610527"/>
            <a:ext cx="4684352" cy="38066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3759" y="1039903"/>
            <a:ext cx="4486308" cy="4467497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24562" y="7162000"/>
            <a:ext cx="6859318" cy="5101300"/>
            <a:chOff x="1324562" y="7162000"/>
            <a:chExt cx="6859318" cy="51013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4562" y="7162000"/>
              <a:ext cx="6859318" cy="5101300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6008914" y="10344150"/>
              <a:ext cx="1752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latin typeface="Seravek Light" charset="0"/>
                  <a:ea typeface="Seravek Light" charset="0"/>
                  <a:cs typeface="Seravek Light" charset="0"/>
                </a:rPr>
                <a:t>Python example</a:t>
              </a:r>
              <a:endParaRPr kumimoji="1" lang="ko-KR" altLang="en-US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4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40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Geometric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562" y="1610527"/>
            <a:ext cx="4684352" cy="380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6339657" y="1398089"/>
                <a:ext cx="5439438" cy="2473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probability of success (and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q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= 1 -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of failure)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𝑞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Expected value: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den>
                    </m:f>
                  </m:oMath>
                </a14:m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Standard deviation: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altLang="ko-KR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657" y="1398089"/>
                <a:ext cx="5439438" cy="2473049"/>
              </a:xfrm>
              <a:prstGeom prst="rect">
                <a:avLst/>
              </a:prstGeom>
              <a:blipFill rotWithShape="0">
                <a:blip r:embed="rId7"/>
                <a:stretch>
                  <a:fillRect l="-785" r="-1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텍스트 상자 15"/>
          <p:cNvSpPr txBox="1"/>
          <p:nvPr/>
        </p:nvSpPr>
        <p:spPr>
          <a:xfrm>
            <a:off x="1136286" y="862558"/>
            <a:ext cx="4250331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Geometric probability model, </a:t>
            </a:r>
            <a:r>
              <a:rPr lang="en-US" altLang="ko-KR" dirty="0" err="1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Geom</a:t>
            </a:r>
            <a:r>
              <a:rPr lang="en-US" altLang="ko-KR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07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40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Geometric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862558"/>
            <a:ext cx="406149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geopdf.m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geocdf.m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in MATLAB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geom.pmf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/>
              <a:t>cdf</a:t>
            </a:r>
            <a:r>
              <a:rPr lang="en-US" altLang="ko-KR" dirty="0"/>
              <a:t>, etc.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in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Scipy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(Python)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094" y="2495734"/>
            <a:ext cx="8585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83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1402</Words>
  <Application>Microsoft Macintosh PowerPoint</Application>
  <PresentationFormat>와이드스크린</PresentationFormat>
  <Paragraphs>180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Apple SD Gothic Neo</vt:lpstr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258</cp:revision>
  <dcterms:created xsi:type="dcterms:W3CDTF">2017-08-24T21:55:02Z</dcterms:created>
  <dcterms:modified xsi:type="dcterms:W3CDTF">2023-04-10T04:21:33Z</dcterms:modified>
</cp:coreProperties>
</file>